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5119350" cy="10691813"/>
  <p:notesSz cx="10239375" cy="7105650"/>
  <p:embeddedFontLst>
    <p:embeddedFont>
      <p:font typeface="Century Gothic" panose="020B0502020202020204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31">
          <p15:clr>
            <a:srgbClr val="A4A3A4"/>
          </p15:clr>
        </p15:guide>
        <p15:guide id="2" pos="3061">
          <p15:clr>
            <a:srgbClr val="A4A3A4"/>
          </p15:clr>
        </p15:guide>
        <p15:guide id="3" pos="8051">
          <p15:clr>
            <a:srgbClr val="A4A3A4"/>
          </p15:clr>
        </p15:guide>
        <p15:guide id="4" orient="horz" pos="6202">
          <p15:clr>
            <a:srgbClr val="A4A3A4"/>
          </p15:clr>
        </p15:guide>
        <p15:guide id="5" orient="horz" pos="2347">
          <p15:clr>
            <a:srgbClr val="A4A3A4"/>
          </p15:clr>
        </p15:guide>
        <p15:guide id="6" orient="horz" pos="3073">
          <p15:clr>
            <a:srgbClr val="A4A3A4"/>
          </p15:clr>
        </p15:guide>
        <p15:guide id="7" orient="horz" pos="4003">
          <p15:clr>
            <a:srgbClr val="A4A3A4"/>
          </p15:clr>
        </p15:guide>
        <p15:guide id="8" orient="horz" pos="4751">
          <p15:clr>
            <a:srgbClr val="A4A3A4"/>
          </p15:clr>
        </p15:guide>
        <p15:guide id="9" orient="horz" pos="5477">
          <p15:clr>
            <a:srgbClr val="A4A3A4"/>
          </p15:clr>
        </p15:guide>
        <p15:guide id="10" pos="5556">
          <p15:clr>
            <a:srgbClr val="A4A3A4"/>
          </p15:clr>
        </p15:guide>
        <p15:guide id="11" pos="4308">
          <p15:clr>
            <a:srgbClr val="A4A3A4"/>
          </p15:clr>
        </p15:guide>
        <p15:guide id="12" pos="6803">
          <p15:clr>
            <a:srgbClr val="A4A3A4"/>
          </p15:clr>
        </p15:guide>
        <p15:guide id="13" orient="horz" pos="1621">
          <p15:clr>
            <a:srgbClr val="A4A3A4"/>
          </p15:clr>
        </p15:guide>
        <p15:guide id="14" pos="1088">
          <p15:clr>
            <a:srgbClr val="9AA0A6"/>
          </p15:clr>
        </p15:guide>
        <p15:guide id="15" pos="16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470" y="72"/>
      </p:cViewPr>
      <p:guideLst>
        <p:guide orient="horz" pos="1031"/>
        <p:guide pos="3061"/>
        <p:guide pos="8051"/>
        <p:guide orient="horz" pos="6202"/>
        <p:guide orient="horz" pos="2347"/>
        <p:guide orient="horz" pos="3073"/>
        <p:guide orient="horz" pos="4003"/>
        <p:guide orient="horz" pos="4751"/>
        <p:guide orient="horz" pos="5477"/>
        <p:guide pos="5556"/>
        <p:guide pos="4308"/>
        <p:guide pos="6803"/>
        <p:guide orient="horz" pos="1621"/>
        <p:guide pos="1088"/>
        <p:guide pos="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3"/>
            <a:ext cx="4437063" cy="356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799943" y="3"/>
            <a:ext cx="4437063" cy="356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424238" y="887413"/>
            <a:ext cx="3390900" cy="2398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1023939" y="3419594"/>
            <a:ext cx="8191500" cy="2797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749134"/>
            <a:ext cx="4437063" cy="356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799943" y="6749134"/>
            <a:ext cx="4437063" cy="356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24238" y="887413"/>
            <a:ext cx="3390900" cy="2398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1:notes"/>
          <p:cNvSpPr txBox="1">
            <a:spLocks noGrp="1"/>
          </p:cNvSpPr>
          <p:nvPr>
            <p:ph type="body" idx="1"/>
          </p:nvPr>
        </p:nvSpPr>
        <p:spPr>
          <a:xfrm>
            <a:off x="1023939" y="3419594"/>
            <a:ext cx="8191500" cy="27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63" name="Google Shape;63;p1:notes"/>
          <p:cNvSpPr txBox="1">
            <a:spLocks noGrp="1"/>
          </p:cNvSpPr>
          <p:nvPr>
            <p:ph type="sldNum" idx="12"/>
          </p:nvPr>
        </p:nvSpPr>
        <p:spPr>
          <a:xfrm>
            <a:off x="5799943" y="6749134"/>
            <a:ext cx="4437000" cy="3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24238" y="887413"/>
            <a:ext cx="3390900" cy="2398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1023939" y="3419594"/>
            <a:ext cx="8191500" cy="27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98" name="Google Shape;98;p2:notes"/>
          <p:cNvSpPr txBox="1">
            <a:spLocks noGrp="1"/>
          </p:cNvSpPr>
          <p:nvPr>
            <p:ph type="sldNum" idx="12"/>
          </p:nvPr>
        </p:nvSpPr>
        <p:spPr>
          <a:xfrm>
            <a:off x="5799943" y="6749134"/>
            <a:ext cx="4437000" cy="3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523db1ab6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24238" y="887413"/>
            <a:ext cx="3390900" cy="2398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g2523db1ab68_0_0:notes"/>
          <p:cNvSpPr txBox="1">
            <a:spLocks noGrp="1"/>
          </p:cNvSpPr>
          <p:nvPr>
            <p:ph type="body" idx="1"/>
          </p:nvPr>
        </p:nvSpPr>
        <p:spPr>
          <a:xfrm>
            <a:off x="1023939" y="3419594"/>
            <a:ext cx="8191500" cy="27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33" name="Google Shape;133;g2523db1ab68_0_0:notes"/>
          <p:cNvSpPr txBox="1">
            <a:spLocks noGrp="1"/>
          </p:cNvSpPr>
          <p:nvPr>
            <p:ph type="sldNum" idx="12"/>
          </p:nvPr>
        </p:nvSpPr>
        <p:spPr>
          <a:xfrm>
            <a:off x="5799943" y="6749134"/>
            <a:ext cx="4437000" cy="3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00" cy="20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1"/>
          </p:nvPr>
        </p:nvSpPr>
        <p:spPr>
          <a:xfrm>
            <a:off x="941956" y="2992450"/>
            <a:ext cx="13040400" cy="67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2200"/>
              </a:spcBef>
              <a:spcAft>
                <a:spcPts val="22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 hasCustomPrompt="1"/>
          </p:nvPr>
        </p:nvSpPr>
        <p:spPr>
          <a:xfrm>
            <a:off x="515387" y="2299303"/>
            <a:ext cx="14088600" cy="40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9pPr>
          </a:lstStyle>
          <a:p>
            <a:r>
              <a:t>xx%</a:t>
            </a:r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515387" y="6552534"/>
            <a:ext cx="14088600" cy="27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431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marL="1371600" lvl="2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marL="1828800" lvl="3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marL="2286000" lvl="4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marL="2743200" lvl="5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marL="3200400" lvl="6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marL="3657600" lvl="7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marL="4114800" lvl="8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515387" y="4470975"/>
            <a:ext cx="14088600" cy="17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515387" y="925074"/>
            <a:ext cx="14088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515387" y="2395651"/>
            <a:ext cx="140886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marL="1371600" lvl="2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marL="1828800" lvl="3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marL="2286000" lvl="4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marL="2743200" lvl="5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marL="3200400" lvl="6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marL="3657600" lvl="7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marL="4114800" lvl="8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515387" y="925074"/>
            <a:ext cx="14088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515387" y="2395651"/>
            <a:ext cx="66138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marL="914400" lvl="1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7990239" y="2395651"/>
            <a:ext cx="66138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marL="914400" lvl="1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515387" y="925074"/>
            <a:ext cx="14088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515387" y="1154926"/>
            <a:ext cx="4642800" cy="15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1"/>
          </p:nvPr>
        </p:nvSpPr>
        <p:spPr>
          <a:xfrm>
            <a:off x="515387" y="2888563"/>
            <a:ext cx="4642800" cy="66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marL="914400" lvl="1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810615" y="935727"/>
            <a:ext cx="10529100" cy="85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/>
          <p:nvPr/>
        </p:nvSpPr>
        <p:spPr>
          <a:xfrm>
            <a:off x="7559675" y="-260"/>
            <a:ext cx="7559700" cy="10691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64125" tIns="164125" rIns="164125" bIns="1641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0"/>
          <p:cNvSpPr txBox="1">
            <a:spLocks noGrp="1"/>
          </p:cNvSpPr>
          <p:nvPr>
            <p:ph type="title"/>
          </p:nvPr>
        </p:nvSpPr>
        <p:spPr>
          <a:xfrm>
            <a:off x="438997" y="2563402"/>
            <a:ext cx="6688500" cy="30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ubTitle" idx="1"/>
          </p:nvPr>
        </p:nvSpPr>
        <p:spPr>
          <a:xfrm>
            <a:off x="438997" y="5826756"/>
            <a:ext cx="6688500" cy="25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2"/>
          </p:nvPr>
        </p:nvSpPr>
        <p:spPr>
          <a:xfrm>
            <a:off x="8167326" y="1505136"/>
            <a:ext cx="6344400" cy="76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457200" lvl="0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marL="1371600" lvl="2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marL="1828800" lvl="3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marL="2286000" lvl="4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marL="2743200" lvl="5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marL="3200400" lvl="6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marL="3657600" lvl="7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marL="4114800" lvl="8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body" idx="1"/>
          </p:nvPr>
        </p:nvSpPr>
        <p:spPr>
          <a:xfrm>
            <a:off x="515387" y="8794102"/>
            <a:ext cx="9918900" cy="12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515387" y="925074"/>
            <a:ext cx="14088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515387" y="2395651"/>
            <a:ext cx="140886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●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○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■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●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○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■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●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○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■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/>
        </p:nvSpPr>
        <p:spPr>
          <a:xfrm>
            <a:off x="1285700" y="3425750"/>
            <a:ext cx="13920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200" b="1">
                <a:solidFill>
                  <a:srgbClr val="F05B5B"/>
                </a:solidFill>
              </a:rPr>
              <a:t>Spring/Summer 2024</a:t>
            </a:r>
            <a:r>
              <a:rPr lang="en-GB" sz="1200" b="1" i="0" u="none" strike="noStrike" cap="none">
                <a:solidFill>
                  <a:srgbClr val="F05B5B"/>
                </a:solidFill>
              </a:rPr>
              <a:t>: </a:t>
            </a:r>
            <a:br>
              <a:rPr lang="en-GB" sz="1000" b="1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1200">
                <a:solidFill>
                  <a:srgbClr val="202124"/>
                </a:solidFill>
              </a:rPr>
              <a:t>19/2, 11/3, 1/ 4, 22/4, 13/5, 3/6, 24/6, 15/7</a:t>
            </a:r>
            <a:endParaRPr sz="1200" i="0" u="none" strike="noStrike" cap="none">
              <a:solidFill>
                <a:srgbClr val="000000"/>
              </a:solidFill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12751525" y="8528450"/>
            <a:ext cx="12504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1">
                <a:solidFill>
                  <a:srgbClr val="000000"/>
                </a:solidFill>
              </a:rPr>
              <a:t>Hot Pasta topped with Homemade </a:t>
            </a:r>
            <a:endParaRPr sz="1200" b="1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1">
                <a:solidFill>
                  <a:srgbClr val="000000"/>
                </a:solidFill>
              </a:rPr>
              <a:t>Tomato Sauce &amp; Cheese</a:t>
            </a:r>
            <a:endParaRPr sz="1200">
              <a:solidFill>
                <a:srgbClr val="595959"/>
              </a:solidFill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10668650" y="9156600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Marble </a:t>
            </a:r>
            <a:r>
              <a:rPr lang="en-GB"/>
              <a:t>C</a:t>
            </a:r>
            <a:r>
              <a:rPr lang="en-GB">
                <a:solidFill>
                  <a:srgbClr val="000000"/>
                </a:solidFill>
              </a:rPr>
              <a:t>ookies</a:t>
            </a:r>
            <a:endParaRPr>
              <a:solidFill>
                <a:srgbClr val="595959"/>
              </a:solidFill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10668650" y="8037563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Carrot </a:t>
            </a:r>
            <a:r>
              <a:rPr lang="en-GB"/>
              <a:t>Peeling Cake</a:t>
            </a:r>
            <a:endParaRPr>
              <a:solidFill>
                <a:srgbClr val="595959"/>
              </a:solidFill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10668650" y="7033375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</a:rPr>
              <a:t>Fresh Melon &amp; Pineapple Sticks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 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10668650" y="58609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Strawberry Frozen Yoghurt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10668650" y="49386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Sweet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Potato Brownie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8678975" y="90565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Jacket Potato 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with </a:t>
            </a:r>
            <a:r>
              <a:rPr lang="en-GB">
                <a:solidFill>
                  <a:srgbClr val="000000"/>
                </a:solidFill>
              </a:rPr>
              <a:t>Beans or Cheese or both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8678975" y="6933325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Jacket Potato </a:t>
            </a:r>
            <a:endParaRPr dirty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 with </a:t>
            </a:r>
            <a:r>
              <a:rPr lang="en-GB" dirty="0">
                <a:solidFill>
                  <a:srgbClr val="000000"/>
                </a:solidFill>
              </a:rPr>
              <a:t>Beans or Cheese or both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8717375" y="5860950"/>
            <a:ext cx="13920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Jacket Potato </a:t>
            </a:r>
            <a:endParaRPr dirty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With Beans</a:t>
            </a:r>
            <a:r>
              <a:rPr lang="en-GB" dirty="0">
                <a:solidFill>
                  <a:srgbClr val="000000"/>
                </a:solidFill>
              </a:rPr>
              <a:t> or Cheese or both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8678975" y="49386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Jacket Potato 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with </a:t>
            </a:r>
            <a:r>
              <a:rPr lang="en-GB">
                <a:solidFill>
                  <a:srgbClr val="000000"/>
                </a:solidFill>
              </a:rPr>
              <a:t>Beans or Cheese or both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856122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Jacket Potato 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/>
              <a:t>w</a:t>
            </a:r>
            <a:r>
              <a:rPr lang="en-GB" dirty="0">
                <a:solidFill>
                  <a:srgbClr val="000000"/>
                </a:solidFill>
              </a:rPr>
              <a:t>ith</a:t>
            </a:r>
            <a:r>
              <a:rPr lang="en-GB" dirty="0"/>
              <a:t> </a:t>
            </a:r>
            <a:r>
              <a:rPr lang="en-GB" dirty="0">
                <a:solidFill>
                  <a:srgbClr val="000000"/>
                </a:solidFill>
              </a:rPr>
              <a:t>Beans or Cheese or both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6689300" y="92566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000000"/>
                </a:solidFill>
              </a:rPr>
              <a:t>Baked </a:t>
            </a:r>
            <a:br>
              <a:rPr lang="en-GB" sz="1500">
                <a:solidFill>
                  <a:srgbClr val="000000"/>
                </a:solidFill>
              </a:rPr>
            </a:br>
            <a:r>
              <a:rPr lang="en-GB" sz="1500">
                <a:solidFill>
                  <a:srgbClr val="000000"/>
                </a:solidFill>
              </a:rPr>
              <a:t>Beans </a:t>
            </a:r>
            <a:endParaRPr sz="1500">
              <a:solidFill>
                <a:srgbClr val="000000"/>
              </a:solidFill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6689300" y="7133425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000000"/>
                </a:solidFill>
              </a:rPr>
              <a:t>Carrots </a:t>
            </a:r>
            <a:br>
              <a:rPr lang="en-GB" sz="1500">
                <a:solidFill>
                  <a:srgbClr val="000000"/>
                </a:solidFill>
              </a:rPr>
            </a:br>
            <a:r>
              <a:rPr lang="en-GB" sz="1500">
                <a:solidFill>
                  <a:srgbClr val="000000"/>
                </a:solidFill>
              </a:rPr>
              <a:t>&amp; </a:t>
            </a:r>
            <a:br>
              <a:rPr lang="en-GB" sz="1500">
                <a:solidFill>
                  <a:srgbClr val="000000"/>
                </a:solidFill>
              </a:rPr>
            </a:br>
            <a:r>
              <a:rPr lang="en-GB" sz="1500">
                <a:solidFill>
                  <a:srgbClr val="000000"/>
                </a:solidFill>
              </a:rPr>
              <a:t>Peas</a:t>
            </a:r>
            <a:endParaRPr sz="1500">
              <a:solidFill>
                <a:srgbClr val="000000"/>
              </a:solidFill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6714950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000000"/>
                </a:solidFill>
              </a:rPr>
              <a:t>Green </a:t>
            </a:r>
            <a:br>
              <a:rPr lang="en-GB" sz="1500">
                <a:solidFill>
                  <a:srgbClr val="000000"/>
                </a:solidFill>
              </a:rPr>
            </a:br>
            <a:r>
              <a:rPr lang="en-GB" sz="1500">
                <a:solidFill>
                  <a:srgbClr val="000000"/>
                </a:solidFill>
              </a:rPr>
              <a:t>Beans</a:t>
            </a:r>
            <a:endParaRPr lang="en-GB" sz="1500" dirty="0">
              <a:solidFill>
                <a:srgbClr val="000000"/>
              </a:solidFill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6689300" y="51387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000000"/>
                </a:solidFill>
              </a:rPr>
              <a:t>Sweetcorn</a:t>
            </a:r>
            <a:endParaRPr sz="1500">
              <a:solidFill>
                <a:srgbClr val="000000"/>
              </a:solidFill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6538671" y="8166191"/>
            <a:ext cx="1704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lang="en-GB" sz="1500" dirty="0">
              <a:solidFill>
                <a:srgbClr val="000000"/>
              </a:solidFill>
            </a:endParaRPr>
          </a:p>
          <a:p>
            <a:pPr algn="ctr"/>
            <a:r>
              <a:rPr lang="en-GB" sz="1500" dirty="0">
                <a:solidFill>
                  <a:srgbClr val="000000"/>
                </a:solidFill>
              </a:rPr>
              <a:t>Coleslaw </a:t>
            </a:r>
            <a:br>
              <a:rPr lang="en-GB" sz="1500" dirty="0">
                <a:solidFill>
                  <a:srgbClr val="000000"/>
                </a:solidFill>
              </a:rPr>
            </a:br>
            <a:r>
              <a:rPr lang="en-GB" sz="1500" dirty="0">
                <a:solidFill>
                  <a:srgbClr val="000000"/>
                </a:solidFill>
              </a:rPr>
              <a:t>&amp; </a:t>
            </a:r>
            <a:br>
              <a:rPr lang="en-GB" sz="1500" dirty="0">
                <a:solidFill>
                  <a:srgbClr val="000000"/>
                </a:solidFill>
              </a:rPr>
            </a:br>
            <a:r>
              <a:rPr lang="en-GB" sz="1500" dirty="0">
                <a:solidFill>
                  <a:srgbClr val="000000"/>
                </a:solidFill>
              </a:rPr>
              <a:t>Salad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rgbClr val="000000"/>
              </a:solidFill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4705625" y="9056550"/>
            <a:ext cx="1586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Veggie Fingers</a:t>
            </a:r>
            <a:r>
              <a:rPr lang="en-GB" dirty="0">
                <a:solidFill>
                  <a:srgbClr val="000000"/>
                </a:solidFill>
              </a:rPr>
              <a:t> &amp; Chips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4737875" y="6833275"/>
            <a:ext cx="1521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50">
                <a:solidFill>
                  <a:srgbClr val="000000"/>
                </a:solidFill>
              </a:rPr>
              <a:t>Cauliflower &amp; Broccoli Cheddar Bake </a:t>
            </a:r>
            <a:r>
              <a:rPr lang="en-GB" sz="1350"/>
              <a:t>with</a:t>
            </a:r>
            <a:r>
              <a:rPr lang="en-GB" sz="1350">
                <a:solidFill>
                  <a:srgbClr val="000000"/>
                </a:solidFill>
              </a:rPr>
              <a:t> Roast Potatoes</a:t>
            </a:r>
            <a:endParaRPr sz="1350">
              <a:solidFill>
                <a:srgbClr val="000000"/>
              </a:solidFill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4802825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Cheese &amp; Onion Puff Pastry Slice</a:t>
            </a:r>
            <a:endParaRPr lang="en-GB" dirty="0"/>
          </a:p>
        </p:txBody>
      </p:sp>
      <p:sp>
        <p:nvSpPr>
          <p:cNvPr id="86" name="Google Shape;86;p14"/>
          <p:cNvSpPr txBox="1"/>
          <p:nvPr/>
        </p:nvSpPr>
        <p:spPr>
          <a:xfrm>
            <a:off x="4679375" y="4938650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 Veggie Burger &amp; Hand Cut Potato Wedges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87" name="Google Shape;87;p14"/>
          <p:cNvSpPr txBox="1"/>
          <p:nvPr/>
        </p:nvSpPr>
        <p:spPr>
          <a:xfrm>
            <a:off x="464667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Margherita Pizza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Slice</a:t>
            </a:r>
            <a:endParaRPr lang="en-GB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14"/>
          <p:cNvSpPr txBox="1"/>
          <p:nvPr/>
        </p:nvSpPr>
        <p:spPr>
          <a:xfrm>
            <a:off x="2754500" y="8956500"/>
            <a:ext cx="1638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Golden Fish Fingers  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/>
              <a:t>&amp;</a:t>
            </a:r>
            <a:r>
              <a:rPr lang="en-GB" dirty="0">
                <a:solidFill>
                  <a:srgbClr val="000000"/>
                </a:solidFill>
              </a:rPr>
              <a:t> Chips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89" name="Google Shape;89;p14"/>
          <p:cNvSpPr txBox="1"/>
          <p:nvPr/>
        </p:nvSpPr>
        <p:spPr>
          <a:xfrm>
            <a:off x="2825750" y="6886075"/>
            <a:ext cx="1521900" cy="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Roast Chicken, Stuffin</a:t>
            </a:r>
            <a:r>
              <a:rPr lang="en-GB"/>
              <a:t>g,</a:t>
            </a:r>
            <a:br>
              <a:rPr lang="en-GB"/>
            </a:br>
            <a:r>
              <a:rPr lang="en-GB">
                <a:solidFill>
                  <a:srgbClr val="000000"/>
                </a:solidFill>
              </a:rPr>
              <a:t>Roast Potatoes &amp; Gravy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2890700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endParaRPr lang="en-GB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dk1"/>
                </a:solidFill>
              </a:rPr>
              <a:t>Homemade Pork Sausage Roll with New Potatoes </a:t>
            </a:r>
            <a:endParaRPr lang="en-GB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91" name="Google Shape;91;p14"/>
          <p:cNvSpPr txBox="1"/>
          <p:nvPr/>
        </p:nvSpPr>
        <p:spPr>
          <a:xfrm>
            <a:off x="2754500" y="4938650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Beef Burger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&amp; Hand Cut Potato Wedges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2721800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BBQ Chicken Pizza </a:t>
            </a:r>
            <a:br>
              <a:rPr lang="en-GB" dirty="0">
                <a:solidFill>
                  <a:schemeClr val="dk1"/>
                </a:solidFill>
              </a:rPr>
            </a:br>
            <a:r>
              <a:rPr lang="en-GB" dirty="0">
                <a:solidFill>
                  <a:schemeClr val="dk1"/>
                </a:solidFill>
              </a:rPr>
              <a:t>Slice</a:t>
            </a:r>
            <a:endParaRPr dirty="0"/>
          </a:p>
        </p:txBody>
      </p:sp>
      <p:sp>
        <p:nvSpPr>
          <p:cNvPr id="93" name="Google Shape;93;p14"/>
          <p:cNvSpPr txBox="1"/>
          <p:nvPr/>
        </p:nvSpPr>
        <p:spPr>
          <a:xfrm>
            <a:off x="12780975" y="938950"/>
            <a:ext cx="139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b="1">
                <a:solidFill>
                  <a:srgbClr val="F05B5B"/>
                </a:solidFill>
              </a:rPr>
              <a:t>Week 1</a:t>
            </a:r>
            <a:endParaRPr i="0" u="none" strike="noStrike" cap="none">
              <a:solidFill>
                <a:srgbClr val="000000"/>
              </a:solidFill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14172975" y="9841650"/>
            <a:ext cx="43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F05B5B"/>
                </a:solidFill>
              </a:rPr>
              <a:t>T1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/>
        </p:nvSpPr>
        <p:spPr>
          <a:xfrm>
            <a:off x="1285700" y="3425750"/>
            <a:ext cx="13920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200" b="1">
                <a:solidFill>
                  <a:srgbClr val="F05B5B"/>
                </a:solidFill>
              </a:rPr>
              <a:t>Spring/Summer 2024</a:t>
            </a:r>
            <a:r>
              <a:rPr lang="en-GB" sz="1200" b="1" i="0" u="none" strike="noStrike" cap="none">
                <a:solidFill>
                  <a:srgbClr val="F05B5B"/>
                </a:solidFill>
              </a:rPr>
              <a:t>: </a:t>
            </a:r>
            <a:br>
              <a:rPr lang="en-GB" sz="1000" b="1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1200">
                <a:solidFill>
                  <a:srgbClr val="202124"/>
                </a:solidFill>
              </a:rPr>
              <a:t>26/2, 18/3, 8/4, 29/4, 20/5, 10/6, 1/7, 22/7</a:t>
            </a:r>
            <a:endParaRPr i="0" u="none" strike="noStrike" cap="none">
              <a:solidFill>
                <a:srgbClr val="000000"/>
              </a:solidFill>
            </a:endParaRPr>
          </a:p>
        </p:txBody>
      </p:sp>
      <p:sp>
        <p:nvSpPr>
          <p:cNvPr id="101" name="Google Shape;101;p15"/>
          <p:cNvSpPr txBox="1"/>
          <p:nvPr/>
        </p:nvSpPr>
        <p:spPr>
          <a:xfrm>
            <a:off x="12751525" y="8528450"/>
            <a:ext cx="12504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0000"/>
                </a:solidFill>
              </a:rPr>
              <a:t>Hot Pasta topped with Homemade </a:t>
            </a:r>
            <a:endParaRPr sz="1200" b="1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0000"/>
                </a:solidFill>
              </a:rPr>
              <a:t>Tomato Sauce &amp; Cheese</a:t>
            </a:r>
            <a:endParaRPr sz="1200">
              <a:solidFill>
                <a:srgbClr val="595959"/>
              </a:solidFill>
            </a:endParaRPr>
          </a:p>
        </p:txBody>
      </p:sp>
      <p:sp>
        <p:nvSpPr>
          <p:cNvPr id="102" name="Google Shape;102;p15"/>
          <p:cNvSpPr txBox="1"/>
          <p:nvPr/>
        </p:nvSpPr>
        <p:spPr>
          <a:xfrm>
            <a:off x="10668650" y="9156600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</a:rPr>
              <a:t>Vanilla Ice Cream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</p:txBody>
      </p:sp>
      <p:sp>
        <p:nvSpPr>
          <p:cNvPr id="103" name="Google Shape;103;p15"/>
          <p:cNvSpPr txBox="1"/>
          <p:nvPr/>
        </p:nvSpPr>
        <p:spPr>
          <a:xfrm>
            <a:off x="10668650" y="8037563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Old School Cake &amp; Sprinkles </a:t>
            </a:r>
            <a:endParaRPr>
              <a:solidFill>
                <a:srgbClr val="595959"/>
              </a:solidFill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10668650" y="7033350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 Vanilla Cookies 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05" name="Google Shape;105;p15"/>
          <p:cNvSpPr txBox="1"/>
          <p:nvPr/>
        </p:nvSpPr>
        <p:spPr>
          <a:xfrm>
            <a:off x="10668650" y="58422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docs-Century Gothic"/>
              </a:rPr>
              <a:t>Toffee Sponge &amp; Custard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10668650" y="4871125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Classic Apple Crumble &amp; Custard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6689300" y="92566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000000"/>
                </a:solidFill>
              </a:rPr>
              <a:t>Baked </a:t>
            </a:r>
            <a:endParaRPr sz="150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000000"/>
                </a:solidFill>
              </a:rPr>
              <a:t>Beans </a:t>
            </a:r>
            <a:endParaRPr sz="1500">
              <a:solidFill>
                <a:srgbClr val="000000"/>
              </a:solidFill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6689300" y="713340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000000"/>
                </a:solidFill>
              </a:rPr>
              <a:t>Carrots </a:t>
            </a:r>
            <a:br>
              <a:rPr lang="en-GB" sz="1500">
                <a:solidFill>
                  <a:srgbClr val="000000"/>
                </a:solidFill>
              </a:rPr>
            </a:br>
            <a:r>
              <a:rPr lang="en-GB" sz="1500">
                <a:solidFill>
                  <a:srgbClr val="000000"/>
                </a:solidFill>
              </a:rPr>
              <a:t>&amp; </a:t>
            </a:r>
            <a:endParaRPr sz="150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000000"/>
                </a:solidFill>
              </a:rPr>
              <a:t>Peas</a:t>
            </a:r>
            <a:endParaRPr sz="1500">
              <a:solidFill>
                <a:srgbClr val="000000"/>
              </a:solidFill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6714950" y="59423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Broccoli</a:t>
            </a:r>
            <a:endParaRPr lang="en-GB" sz="1500" dirty="0">
              <a:solidFill>
                <a:srgbClr val="000000"/>
              </a:solidFill>
            </a:endParaRPr>
          </a:p>
        </p:txBody>
      </p:sp>
      <p:sp>
        <p:nvSpPr>
          <p:cNvPr id="110" name="Google Shape;110;p15"/>
          <p:cNvSpPr txBox="1"/>
          <p:nvPr/>
        </p:nvSpPr>
        <p:spPr>
          <a:xfrm>
            <a:off x="6689300" y="5071225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000000"/>
                </a:solidFill>
              </a:rPr>
              <a:t>Sweetcorn</a:t>
            </a:r>
            <a:endParaRPr sz="1500">
              <a:solidFill>
                <a:srgbClr val="000000"/>
              </a:solidFill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6571550" y="8137613"/>
            <a:ext cx="1704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lang="en-GB" sz="15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 dirty="0">
                <a:solidFill>
                  <a:srgbClr val="000000"/>
                </a:solidFill>
              </a:rPr>
              <a:t>Green Beans</a:t>
            </a:r>
            <a:endParaRPr sz="1500" dirty="0">
              <a:solidFill>
                <a:srgbClr val="000000"/>
              </a:solidFill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4705625" y="9056550"/>
            <a:ext cx="1586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Cheesy </a:t>
            </a:r>
            <a:br>
              <a:rPr lang="en-GB">
                <a:solidFill>
                  <a:srgbClr val="000000"/>
                </a:solidFill>
              </a:rPr>
            </a:br>
            <a:r>
              <a:rPr lang="en-GB">
                <a:solidFill>
                  <a:srgbClr val="000000"/>
                </a:solidFill>
              </a:rPr>
              <a:t>Bean 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Wrap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3" name="Google Shape;113;p15"/>
          <p:cNvSpPr txBox="1"/>
          <p:nvPr/>
        </p:nvSpPr>
        <p:spPr>
          <a:xfrm>
            <a:off x="4737875" y="6833250"/>
            <a:ext cx="1521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Cheese &amp; Onion Filo Pie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</a:t>
            </a:r>
            <a:r>
              <a:rPr lang="en-GB">
                <a:solidFill>
                  <a:srgbClr val="000000"/>
                </a:solidFill>
              </a:rPr>
              <a:t>ith </a:t>
            </a:r>
            <a:br>
              <a:rPr lang="en-GB">
                <a:solidFill>
                  <a:srgbClr val="000000"/>
                </a:solidFill>
              </a:rPr>
            </a:br>
            <a:r>
              <a:rPr lang="en-GB">
                <a:solidFill>
                  <a:srgbClr val="000000"/>
                </a:solidFill>
              </a:rPr>
              <a:t>Roast Potatoes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4" name="Google Shape;114;p15"/>
          <p:cNvSpPr txBox="1"/>
          <p:nvPr/>
        </p:nvSpPr>
        <p:spPr>
          <a:xfrm>
            <a:off x="4802825" y="59423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lang="it-IT" dirty="0">
              <a:solidFill>
                <a:schemeClr val="dk1"/>
              </a:solidFill>
            </a:endParaRPr>
          </a:p>
          <a:p>
            <a:pPr algn="ctr"/>
            <a:r>
              <a:rPr lang="it-IT" dirty="0">
                <a:solidFill>
                  <a:schemeClr val="dk1"/>
                </a:solidFill>
              </a:rPr>
              <a:t>Veggie Whole Grain Pasta Bolognese</a:t>
            </a:r>
            <a:endParaRPr lang="it-IT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15;p15"/>
          <p:cNvSpPr txBox="1"/>
          <p:nvPr/>
        </p:nvSpPr>
        <p:spPr>
          <a:xfrm>
            <a:off x="4679375" y="4871125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Veggie Sausage  Hot Dog &amp; Hand Cut Potato Wedges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16" name="Google Shape;116;p15"/>
          <p:cNvSpPr txBox="1"/>
          <p:nvPr/>
        </p:nvSpPr>
        <p:spPr>
          <a:xfrm>
            <a:off x="4802825" y="803756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Vegetarian Curry with Rice</a:t>
            </a:r>
            <a:endParaRPr lang="en-GB" dirty="0"/>
          </a:p>
        </p:txBody>
      </p:sp>
      <p:sp>
        <p:nvSpPr>
          <p:cNvPr id="117" name="Google Shape;117;p15"/>
          <p:cNvSpPr txBox="1"/>
          <p:nvPr/>
        </p:nvSpPr>
        <p:spPr>
          <a:xfrm>
            <a:off x="2754500" y="8956500"/>
            <a:ext cx="1638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Golden 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Fishcake </a:t>
            </a:r>
            <a:br>
              <a:rPr lang="en-GB">
                <a:solidFill>
                  <a:srgbClr val="000000"/>
                </a:solidFill>
              </a:rPr>
            </a:br>
            <a:r>
              <a:rPr lang="en-GB"/>
              <a:t>&amp;</a:t>
            </a:r>
            <a:r>
              <a:rPr lang="en-GB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Chips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8" name="Google Shape;118;p15"/>
          <p:cNvSpPr txBox="1"/>
          <p:nvPr/>
        </p:nvSpPr>
        <p:spPr>
          <a:xfrm>
            <a:off x="2825750" y="6933300"/>
            <a:ext cx="1521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Roast </a:t>
            </a:r>
            <a:r>
              <a:rPr lang="en-GB" dirty="0"/>
              <a:t>Chicken</a:t>
            </a:r>
            <a:r>
              <a:rPr lang="en-GB" dirty="0">
                <a:solidFill>
                  <a:srgbClr val="000000"/>
                </a:solidFill>
              </a:rPr>
              <a:t>, </a:t>
            </a:r>
            <a:endParaRPr dirty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Roast Potatoes &amp; Gravy 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19" name="Google Shape;119;p15"/>
          <p:cNvSpPr txBox="1"/>
          <p:nvPr/>
        </p:nvSpPr>
        <p:spPr>
          <a:xfrm>
            <a:off x="2837600" y="5942300"/>
            <a:ext cx="1521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lang="en-GB" dirty="0">
              <a:solidFill>
                <a:schemeClr val="dk1"/>
              </a:solidFill>
            </a:endParaRPr>
          </a:p>
          <a:p>
            <a:pPr algn="ctr"/>
            <a:r>
              <a:rPr lang="en-GB" dirty="0">
                <a:solidFill>
                  <a:schemeClr val="dk1"/>
                </a:solidFill>
              </a:rPr>
              <a:t>Baked Mac </a:t>
            </a:r>
            <a:br>
              <a:rPr lang="en-GB" dirty="0">
                <a:solidFill>
                  <a:schemeClr val="dk1"/>
                </a:solidFill>
              </a:rPr>
            </a:br>
            <a:r>
              <a:rPr lang="en-GB" dirty="0">
                <a:solidFill>
                  <a:schemeClr val="dk1"/>
                </a:solidFill>
              </a:rPr>
              <a:t>&amp; Cheese</a:t>
            </a:r>
            <a:endParaRPr lang="en-GB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20;p15"/>
          <p:cNvSpPr txBox="1"/>
          <p:nvPr/>
        </p:nvSpPr>
        <p:spPr>
          <a:xfrm>
            <a:off x="2754500" y="4871125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British Pork </a:t>
            </a:r>
            <a:br>
              <a:rPr lang="en-GB">
                <a:solidFill>
                  <a:srgbClr val="000000"/>
                </a:solidFill>
              </a:rPr>
            </a:br>
            <a:r>
              <a:rPr lang="en-GB">
                <a:solidFill>
                  <a:srgbClr val="000000"/>
                </a:solidFill>
              </a:rPr>
              <a:t>Hot Dog &amp; </a:t>
            </a:r>
            <a:br>
              <a:rPr lang="en-GB">
                <a:solidFill>
                  <a:srgbClr val="000000"/>
                </a:solidFill>
              </a:rPr>
            </a:br>
            <a:r>
              <a:rPr lang="en-GB">
                <a:solidFill>
                  <a:srgbClr val="000000"/>
                </a:solidFill>
              </a:rPr>
              <a:t>Hand Cut </a:t>
            </a:r>
            <a:br>
              <a:rPr lang="en-GB">
                <a:solidFill>
                  <a:srgbClr val="000000"/>
                </a:solidFill>
              </a:rPr>
            </a:br>
            <a:r>
              <a:rPr lang="en-GB">
                <a:solidFill>
                  <a:srgbClr val="000000"/>
                </a:solidFill>
              </a:rPr>
              <a:t>Potato Wedges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21" name="Google Shape;121;p15"/>
          <p:cNvSpPr txBox="1"/>
          <p:nvPr/>
        </p:nvSpPr>
        <p:spPr>
          <a:xfrm>
            <a:off x="2721800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Chicken Curry with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Rice </a:t>
            </a:r>
            <a:br>
              <a:rPr lang="en-GB" dirty="0">
                <a:solidFill>
                  <a:schemeClr val="dk1"/>
                </a:solidFill>
              </a:rPr>
            </a:br>
            <a:endParaRPr lang="en-GB" dirty="0"/>
          </a:p>
        </p:txBody>
      </p:sp>
      <p:sp>
        <p:nvSpPr>
          <p:cNvPr id="122" name="Google Shape;122;p15"/>
          <p:cNvSpPr txBox="1"/>
          <p:nvPr/>
        </p:nvSpPr>
        <p:spPr>
          <a:xfrm>
            <a:off x="12780975" y="938950"/>
            <a:ext cx="139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b="1">
                <a:solidFill>
                  <a:srgbClr val="F05B5B"/>
                </a:solidFill>
              </a:rPr>
              <a:t>Week 2</a:t>
            </a:r>
            <a:endParaRPr i="0" u="none" strike="noStrike" cap="none">
              <a:solidFill>
                <a:srgbClr val="000000"/>
              </a:solidFill>
            </a:endParaRPr>
          </a:p>
        </p:txBody>
      </p:sp>
      <p:sp>
        <p:nvSpPr>
          <p:cNvPr id="124" name="Google Shape;124;p15"/>
          <p:cNvSpPr txBox="1"/>
          <p:nvPr/>
        </p:nvSpPr>
        <p:spPr>
          <a:xfrm>
            <a:off x="8678975" y="90565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Jacket Potato 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with </a:t>
            </a:r>
            <a:r>
              <a:rPr lang="en-GB">
                <a:solidFill>
                  <a:srgbClr val="000000"/>
                </a:solidFill>
              </a:rPr>
              <a:t>Beans or Cheese or both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5" name="Google Shape;125;p15"/>
          <p:cNvSpPr txBox="1"/>
          <p:nvPr/>
        </p:nvSpPr>
        <p:spPr>
          <a:xfrm>
            <a:off x="8678975" y="693330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Jacket Potato 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with </a:t>
            </a:r>
            <a:r>
              <a:rPr lang="en-GB">
                <a:solidFill>
                  <a:srgbClr val="000000"/>
                </a:solidFill>
              </a:rPr>
              <a:t>Beans or Cheese or both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6" name="Google Shape;126;p15"/>
          <p:cNvSpPr txBox="1"/>
          <p:nvPr/>
        </p:nvSpPr>
        <p:spPr>
          <a:xfrm>
            <a:off x="8717375" y="5842250"/>
            <a:ext cx="13920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Jacket Potato </a:t>
            </a:r>
            <a:endParaRPr dirty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With </a:t>
            </a:r>
            <a:r>
              <a:rPr lang="en-GB" dirty="0">
                <a:solidFill>
                  <a:srgbClr val="000000"/>
                </a:solidFill>
              </a:rPr>
              <a:t>Beans or Cheese or both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27" name="Google Shape;127;p15"/>
          <p:cNvSpPr txBox="1"/>
          <p:nvPr/>
        </p:nvSpPr>
        <p:spPr>
          <a:xfrm>
            <a:off x="8678975" y="4871125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Jacket Potato </a:t>
            </a:r>
            <a:endParaRPr dirty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with </a:t>
            </a:r>
            <a:r>
              <a:rPr lang="en-GB" dirty="0">
                <a:solidFill>
                  <a:srgbClr val="000000"/>
                </a:solidFill>
              </a:rPr>
              <a:t>Beans or Cheese or both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28" name="Google Shape;128;p15"/>
          <p:cNvSpPr txBox="1"/>
          <p:nvPr/>
        </p:nvSpPr>
        <p:spPr>
          <a:xfrm>
            <a:off x="856122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Jacket Potato 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with Beans or Cheese or both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29" name="Google Shape;129;p15"/>
          <p:cNvSpPr txBox="1"/>
          <p:nvPr/>
        </p:nvSpPr>
        <p:spPr>
          <a:xfrm>
            <a:off x="14172975" y="9841650"/>
            <a:ext cx="43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F05B5B"/>
                </a:solidFill>
              </a:rPr>
              <a:t>T1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6"/>
          <p:cNvSpPr txBox="1"/>
          <p:nvPr/>
        </p:nvSpPr>
        <p:spPr>
          <a:xfrm>
            <a:off x="1285700" y="3425750"/>
            <a:ext cx="13920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200" b="1">
                <a:solidFill>
                  <a:srgbClr val="F05B5B"/>
                </a:solidFill>
              </a:rPr>
              <a:t>Spring/Summer 2024:</a:t>
            </a:r>
            <a:br>
              <a:rPr lang="en-GB" sz="1000" b="1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1200">
                <a:solidFill>
                  <a:srgbClr val="202124"/>
                </a:solidFill>
              </a:rPr>
              <a:t>4/3, 25/3, 15/4, </a:t>
            </a:r>
            <a:br>
              <a:rPr lang="en-GB" sz="1200">
                <a:solidFill>
                  <a:srgbClr val="202124"/>
                </a:solidFill>
              </a:rPr>
            </a:br>
            <a:r>
              <a:rPr lang="en-GB" sz="1200">
                <a:solidFill>
                  <a:srgbClr val="202124"/>
                </a:solidFill>
              </a:rPr>
              <a:t>6/5, 27/5, 17/6, </a:t>
            </a:r>
            <a:br>
              <a:rPr lang="en-GB" sz="1200">
                <a:solidFill>
                  <a:srgbClr val="202124"/>
                </a:solidFill>
              </a:rPr>
            </a:br>
            <a:r>
              <a:rPr lang="en-GB" sz="1200">
                <a:solidFill>
                  <a:srgbClr val="202124"/>
                </a:solidFill>
              </a:rPr>
              <a:t>8/7, 29/7</a:t>
            </a:r>
            <a:endParaRPr i="0" u="none" strike="noStrike" cap="none">
              <a:solidFill>
                <a:srgbClr val="000000"/>
              </a:solidFill>
            </a:endParaRPr>
          </a:p>
        </p:txBody>
      </p:sp>
      <p:sp>
        <p:nvSpPr>
          <p:cNvPr id="136" name="Google Shape;136;p16"/>
          <p:cNvSpPr txBox="1"/>
          <p:nvPr/>
        </p:nvSpPr>
        <p:spPr>
          <a:xfrm>
            <a:off x="12751525" y="8528450"/>
            <a:ext cx="12504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0000"/>
                </a:solidFill>
              </a:rPr>
              <a:t>Hot Pasta topped with Homemade </a:t>
            </a:r>
            <a:endParaRPr sz="1200" b="1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0000"/>
                </a:solidFill>
              </a:rPr>
              <a:t>Tomato Sauce &amp; Cheese</a:t>
            </a:r>
            <a:endParaRPr sz="1200">
              <a:solidFill>
                <a:srgbClr val="595959"/>
              </a:solidFill>
            </a:endParaRPr>
          </a:p>
        </p:txBody>
      </p:sp>
      <p:sp>
        <p:nvSpPr>
          <p:cNvPr id="137" name="Google Shape;137;p16"/>
          <p:cNvSpPr txBox="1"/>
          <p:nvPr/>
        </p:nvSpPr>
        <p:spPr>
          <a:xfrm>
            <a:off x="10668650" y="9156600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Sweet </a:t>
            </a:r>
            <a:endParaRPr dirty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Potato Brownie 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38" name="Google Shape;138;p16"/>
          <p:cNvSpPr txBox="1"/>
          <p:nvPr/>
        </p:nvSpPr>
        <p:spPr>
          <a:xfrm>
            <a:off x="10668650" y="8037563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Jammy Crumble 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Bar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39" name="Google Shape;139;p16"/>
          <p:cNvSpPr txBox="1"/>
          <p:nvPr/>
        </p:nvSpPr>
        <p:spPr>
          <a:xfrm>
            <a:off x="10668650" y="7033350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Chocolate Bricks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40" name="Google Shape;140;p16"/>
          <p:cNvSpPr txBox="1"/>
          <p:nvPr/>
        </p:nvSpPr>
        <p:spPr>
          <a:xfrm>
            <a:off x="10668650" y="59184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Cinnamon Apple cake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41" name="Google Shape;141;p16"/>
          <p:cNvSpPr txBox="1"/>
          <p:nvPr/>
        </p:nvSpPr>
        <p:spPr>
          <a:xfrm>
            <a:off x="10668650" y="4871125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Vanilla Shortbread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42" name="Google Shape;142;p16"/>
          <p:cNvSpPr txBox="1"/>
          <p:nvPr/>
        </p:nvSpPr>
        <p:spPr>
          <a:xfrm>
            <a:off x="6689300" y="92566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 dirty="0">
                <a:solidFill>
                  <a:srgbClr val="000000"/>
                </a:solidFill>
              </a:rPr>
              <a:t>Garden Peas</a:t>
            </a:r>
            <a:endParaRPr sz="1500" dirty="0">
              <a:solidFill>
                <a:srgbClr val="000000"/>
              </a:solidFill>
            </a:endParaRPr>
          </a:p>
        </p:txBody>
      </p:sp>
      <p:sp>
        <p:nvSpPr>
          <p:cNvPr id="143" name="Google Shape;143;p16"/>
          <p:cNvSpPr txBox="1"/>
          <p:nvPr/>
        </p:nvSpPr>
        <p:spPr>
          <a:xfrm>
            <a:off x="6689300" y="713340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000000"/>
                </a:solidFill>
              </a:rPr>
              <a:t>Steamed Mixed </a:t>
            </a:r>
            <a:br>
              <a:rPr lang="en-GB" sz="1500">
                <a:solidFill>
                  <a:srgbClr val="000000"/>
                </a:solidFill>
              </a:rPr>
            </a:br>
            <a:r>
              <a:rPr lang="en-GB" sz="1500">
                <a:solidFill>
                  <a:srgbClr val="000000"/>
                </a:solidFill>
              </a:rPr>
              <a:t>Greens</a:t>
            </a:r>
            <a:endParaRPr sz="1500">
              <a:solidFill>
                <a:srgbClr val="000000"/>
              </a:solidFill>
            </a:endParaRPr>
          </a:p>
        </p:txBody>
      </p:sp>
      <p:sp>
        <p:nvSpPr>
          <p:cNvPr id="144" name="Google Shape;144;p16"/>
          <p:cNvSpPr txBox="1"/>
          <p:nvPr/>
        </p:nvSpPr>
        <p:spPr>
          <a:xfrm>
            <a:off x="6714950" y="60185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lang="en-GB" sz="1500" dirty="0"/>
          </a:p>
          <a:p>
            <a:pPr algn="ctr"/>
            <a:r>
              <a:rPr lang="en-GB" sz="1500" dirty="0">
                <a:solidFill>
                  <a:srgbClr val="000000"/>
                </a:solidFill>
              </a:rPr>
              <a:t>Baked </a:t>
            </a:r>
          </a:p>
          <a:p>
            <a:pPr algn="ctr"/>
            <a:r>
              <a:rPr lang="en-GB" sz="1500" dirty="0">
                <a:solidFill>
                  <a:srgbClr val="000000"/>
                </a:solidFill>
              </a:rPr>
              <a:t>Beans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 dirty="0"/>
              <a:t> </a:t>
            </a:r>
            <a:br>
              <a:rPr lang="en-GB" sz="1500" dirty="0"/>
            </a:br>
            <a:endParaRPr sz="1500" dirty="0">
              <a:solidFill>
                <a:srgbClr val="000000"/>
              </a:solidFill>
            </a:endParaRPr>
          </a:p>
        </p:txBody>
      </p:sp>
      <p:sp>
        <p:nvSpPr>
          <p:cNvPr id="145" name="Google Shape;145;p16"/>
          <p:cNvSpPr txBox="1"/>
          <p:nvPr/>
        </p:nvSpPr>
        <p:spPr>
          <a:xfrm>
            <a:off x="6689300" y="5071225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 dirty="0">
                <a:solidFill>
                  <a:srgbClr val="000000"/>
                </a:solidFill>
              </a:rPr>
              <a:t>Sweetcorn</a:t>
            </a:r>
            <a:endParaRPr sz="1500" dirty="0">
              <a:solidFill>
                <a:srgbClr val="000000"/>
              </a:solidFill>
            </a:endParaRPr>
          </a:p>
        </p:txBody>
      </p:sp>
      <p:sp>
        <p:nvSpPr>
          <p:cNvPr id="146" name="Google Shape;146;p16"/>
          <p:cNvSpPr txBox="1"/>
          <p:nvPr/>
        </p:nvSpPr>
        <p:spPr>
          <a:xfrm>
            <a:off x="6571550" y="8137613"/>
            <a:ext cx="1704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Carrots</a:t>
            </a:r>
            <a:endParaRPr sz="1500" dirty="0">
              <a:solidFill>
                <a:srgbClr val="000000"/>
              </a:solidFill>
            </a:endParaRPr>
          </a:p>
        </p:txBody>
      </p:sp>
      <p:sp>
        <p:nvSpPr>
          <p:cNvPr id="147" name="Google Shape;147;p16"/>
          <p:cNvSpPr txBox="1"/>
          <p:nvPr/>
        </p:nvSpPr>
        <p:spPr>
          <a:xfrm>
            <a:off x="4705625" y="9056550"/>
            <a:ext cx="1586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Veggie Finger </a:t>
            </a:r>
            <a:br>
              <a:rPr lang="en-GB">
                <a:solidFill>
                  <a:srgbClr val="000000"/>
                </a:solidFill>
              </a:rPr>
            </a:br>
            <a:r>
              <a:rPr lang="en-GB">
                <a:solidFill>
                  <a:srgbClr val="000000"/>
                </a:solidFill>
              </a:rPr>
              <a:t>&amp; </a:t>
            </a:r>
            <a:br>
              <a:rPr lang="en-GB">
                <a:solidFill>
                  <a:srgbClr val="000000"/>
                </a:solidFill>
              </a:rPr>
            </a:br>
            <a:r>
              <a:rPr lang="en-GB">
                <a:solidFill>
                  <a:srgbClr val="000000"/>
                </a:solidFill>
              </a:rPr>
              <a:t>Chips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48" name="Google Shape;148;p16"/>
          <p:cNvSpPr txBox="1"/>
          <p:nvPr/>
        </p:nvSpPr>
        <p:spPr>
          <a:xfrm>
            <a:off x="4737875" y="6833250"/>
            <a:ext cx="1521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Root Vegetable Bean Stew &amp; Roast Potatoes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49" name="Google Shape;149;p16"/>
          <p:cNvSpPr txBox="1"/>
          <p:nvPr/>
        </p:nvSpPr>
        <p:spPr>
          <a:xfrm>
            <a:off x="4529025" y="6018500"/>
            <a:ext cx="1970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Aspens All Day Veggie Brunch</a:t>
            </a:r>
            <a:endParaRPr lang="en-GB" dirty="0"/>
          </a:p>
        </p:txBody>
      </p:sp>
      <p:sp>
        <p:nvSpPr>
          <p:cNvPr id="150" name="Google Shape;150;p16"/>
          <p:cNvSpPr txBox="1"/>
          <p:nvPr/>
        </p:nvSpPr>
        <p:spPr>
          <a:xfrm>
            <a:off x="4679375" y="4871125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Veggie Bangers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 &amp;</a:t>
            </a:r>
            <a:r>
              <a:rPr lang="en-GB" dirty="0"/>
              <a:t> Wedges</a:t>
            </a:r>
            <a:r>
              <a:rPr lang="en-GB" dirty="0">
                <a:solidFill>
                  <a:srgbClr val="000000"/>
                </a:solidFill>
              </a:rPr>
              <a:t> 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 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51" name="Google Shape;151;p16"/>
          <p:cNvSpPr txBox="1"/>
          <p:nvPr/>
        </p:nvSpPr>
        <p:spPr>
          <a:xfrm>
            <a:off x="464667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lang="en-GB" dirty="0">
              <a:solidFill>
                <a:schemeClr val="dk1"/>
              </a:solidFill>
            </a:endParaRPr>
          </a:p>
          <a:p>
            <a:pPr algn="ctr"/>
            <a:r>
              <a:rPr lang="en-GB" dirty="0">
                <a:solidFill>
                  <a:schemeClr val="dk1"/>
                </a:solidFill>
              </a:rPr>
              <a:t>Chees</a:t>
            </a:r>
            <a:r>
              <a:rPr lang="en-GB" dirty="0">
                <a:solidFill>
                  <a:schemeClr val="dk1"/>
                </a:solidFill>
                <a:highlight>
                  <a:schemeClr val="lt1"/>
                </a:highlight>
              </a:rPr>
              <a:t>y BBQ </a:t>
            </a:r>
            <a:r>
              <a:rPr lang="en-GB" dirty="0">
                <a:solidFill>
                  <a:schemeClr val="dk1"/>
                </a:solidFill>
              </a:rPr>
              <a:t>Pizza Pinwheel Swirl with Wholemeal Rice Salad</a:t>
            </a:r>
            <a:endParaRPr lang="en-GB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2" name="Google Shape;152;p16"/>
          <p:cNvSpPr txBox="1"/>
          <p:nvPr/>
        </p:nvSpPr>
        <p:spPr>
          <a:xfrm>
            <a:off x="2754500" y="8956500"/>
            <a:ext cx="1638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Golden Fish </a:t>
            </a:r>
            <a:br>
              <a:rPr lang="en-GB">
                <a:solidFill>
                  <a:srgbClr val="000000"/>
                </a:solidFill>
              </a:rPr>
            </a:br>
            <a:r>
              <a:rPr lang="en-GB">
                <a:solidFill>
                  <a:srgbClr val="000000"/>
                </a:solidFill>
              </a:rPr>
              <a:t>Fingers </a:t>
            </a:r>
            <a:br>
              <a:rPr lang="en-GB">
                <a:solidFill>
                  <a:srgbClr val="000000"/>
                </a:solidFill>
              </a:rPr>
            </a:br>
            <a:r>
              <a:rPr lang="en-GB"/>
              <a:t>&amp;</a:t>
            </a:r>
            <a:r>
              <a:rPr lang="en-GB">
                <a:solidFill>
                  <a:srgbClr val="000000"/>
                </a:solidFill>
              </a:rPr>
              <a:t> Chips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53" name="Google Shape;153;p16"/>
          <p:cNvSpPr txBox="1"/>
          <p:nvPr/>
        </p:nvSpPr>
        <p:spPr>
          <a:xfrm>
            <a:off x="2825750" y="6933300"/>
            <a:ext cx="1521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Roast </a:t>
            </a:r>
            <a:r>
              <a:rPr lang="en-GB" dirty="0"/>
              <a:t>Chicken</a:t>
            </a:r>
            <a:r>
              <a:rPr lang="en-GB" dirty="0">
                <a:solidFill>
                  <a:srgbClr val="000000"/>
                </a:solidFill>
              </a:rPr>
              <a:t>, Roast Potatoes &amp; Gravy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54" name="Google Shape;154;p16"/>
          <p:cNvSpPr txBox="1"/>
          <p:nvPr/>
        </p:nvSpPr>
        <p:spPr>
          <a:xfrm>
            <a:off x="2773100" y="6018500"/>
            <a:ext cx="1704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Aspens All Day Brunch</a:t>
            </a:r>
            <a:endParaRPr lang="en-GB" dirty="0"/>
          </a:p>
        </p:txBody>
      </p:sp>
      <p:sp>
        <p:nvSpPr>
          <p:cNvPr id="155" name="Google Shape;155;p16"/>
          <p:cNvSpPr txBox="1"/>
          <p:nvPr/>
        </p:nvSpPr>
        <p:spPr>
          <a:xfrm>
            <a:off x="2754500" y="4871125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Bangers,&amp; </a:t>
            </a:r>
            <a:r>
              <a:rPr lang="en-GB" dirty="0"/>
              <a:t>Wedges</a:t>
            </a:r>
            <a:r>
              <a:rPr lang="en-GB" dirty="0">
                <a:solidFill>
                  <a:srgbClr val="000000"/>
                </a:solidFill>
              </a:rPr>
              <a:t> </a:t>
            </a:r>
            <a:br>
              <a:rPr lang="en-GB" dirty="0">
                <a:solidFill>
                  <a:srgbClr val="000000"/>
                </a:solidFill>
              </a:rPr>
            </a:br>
            <a:endParaRPr dirty="0">
              <a:solidFill>
                <a:srgbClr val="000000"/>
              </a:solidFill>
            </a:endParaRPr>
          </a:p>
        </p:txBody>
      </p:sp>
      <p:sp>
        <p:nvSpPr>
          <p:cNvPr id="156" name="Google Shape;156;p16"/>
          <p:cNvSpPr txBox="1"/>
          <p:nvPr/>
        </p:nvSpPr>
        <p:spPr>
          <a:xfrm>
            <a:off x="2721800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lang="en-GB" dirty="0">
              <a:solidFill>
                <a:schemeClr val="dk1"/>
              </a:solidFill>
            </a:endParaRPr>
          </a:p>
          <a:p>
            <a:pPr algn="ctr"/>
            <a:r>
              <a:rPr lang="en-GB" dirty="0">
                <a:solidFill>
                  <a:schemeClr val="dk1"/>
                </a:solidFill>
              </a:rPr>
              <a:t>Cheese &amp; Tomato Pitta Pizza with Wholemeal Rice Salad</a:t>
            </a:r>
            <a:endParaRPr lang="en-GB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</p:txBody>
      </p:sp>
      <p:sp>
        <p:nvSpPr>
          <p:cNvPr id="157" name="Google Shape;157;p16"/>
          <p:cNvSpPr txBox="1"/>
          <p:nvPr/>
        </p:nvSpPr>
        <p:spPr>
          <a:xfrm>
            <a:off x="12780975" y="938950"/>
            <a:ext cx="139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b="1">
                <a:solidFill>
                  <a:srgbClr val="F05B5B"/>
                </a:solidFill>
              </a:rPr>
              <a:t>Week 3</a:t>
            </a:r>
            <a:endParaRPr i="0" u="none" strike="noStrike" cap="none">
              <a:solidFill>
                <a:srgbClr val="000000"/>
              </a:solidFill>
            </a:endParaRPr>
          </a:p>
        </p:txBody>
      </p:sp>
      <p:sp>
        <p:nvSpPr>
          <p:cNvPr id="159" name="Google Shape;159;p16"/>
          <p:cNvSpPr txBox="1"/>
          <p:nvPr/>
        </p:nvSpPr>
        <p:spPr>
          <a:xfrm>
            <a:off x="8678975" y="90565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Jacket Potato 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with </a:t>
            </a:r>
            <a:r>
              <a:rPr lang="en-GB">
                <a:solidFill>
                  <a:srgbClr val="000000"/>
                </a:solidFill>
              </a:rPr>
              <a:t>Beans or Cheese or both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60" name="Google Shape;160;p16"/>
          <p:cNvSpPr txBox="1"/>
          <p:nvPr/>
        </p:nvSpPr>
        <p:spPr>
          <a:xfrm>
            <a:off x="8678975" y="693330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Jacket Potato 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with </a:t>
            </a:r>
            <a:r>
              <a:rPr lang="en-GB">
                <a:solidFill>
                  <a:srgbClr val="000000"/>
                </a:solidFill>
              </a:rPr>
              <a:t>Beans or Cheese or both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61" name="Google Shape;161;p16"/>
          <p:cNvSpPr txBox="1"/>
          <p:nvPr/>
        </p:nvSpPr>
        <p:spPr>
          <a:xfrm>
            <a:off x="8717375" y="5918450"/>
            <a:ext cx="13920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</a:rPr>
              <a:t>Jacket Potato </a:t>
            </a:r>
            <a:r>
              <a:rPr lang="en-GB" dirty="0"/>
              <a:t>with </a:t>
            </a:r>
            <a:r>
              <a:rPr lang="en-GB" dirty="0">
                <a:solidFill>
                  <a:srgbClr val="000000"/>
                </a:solidFill>
              </a:rPr>
              <a:t>Beans or Cheese or both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</p:txBody>
      </p:sp>
      <p:sp>
        <p:nvSpPr>
          <p:cNvPr id="162" name="Google Shape;162;p16"/>
          <p:cNvSpPr txBox="1"/>
          <p:nvPr/>
        </p:nvSpPr>
        <p:spPr>
          <a:xfrm>
            <a:off x="8678975" y="4871125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Jacket Potato </a:t>
            </a:r>
            <a:endParaRPr dirty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with </a:t>
            </a:r>
            <a:r>
              <a:rPr lang="en-GB" dirty="0">
                <a:solidFill>
                  <a:srgbClr val="000000"/>
                </a:solidFill>
              </a:rPr>
              <a:t>Beans or Cheese or both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63" name="Google Shape;163;p16"/>
          <p:cNvSpPr txBox="1"/>
          <p:nvPr/>
        </p:nvSpPr>
        <p:spPr>
          <a:xfrm>
            <a:off x="856122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lang="en-GB" dirty="0">
              <a:solidFill>
                <a:srgbClr val="000000"/>
              </a:solidFill>
            </a:endParaRPr>
          </a:p>
          <a:p>
            <a:pPr algn="ctr"/>
            <a:r>
              <a:rPr lang="en-GB" dirty="0">
                <a:solidFill>
                  <a:srgbClr val="000000"/>
                </a:solidFill>
              </a:rPr>
              <a:t>Jacket Potato 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/>
              <a:t>with </a:t>
            </a:r>
            <a:r>
              <a:rPr lang="en-GB" dirty="0">
                <a:solidFill>
                  <a:srgbClr val="000000"/>
                </a:solidFill>
              </a:rPr>
              <a:t>Beans or Cheese or both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</p:txBody>
      </p:sp>
      <p:sp>
        <p:nvSpPr>
          <p:cNvPr id="164" name="Google Shape;164;p16"/>
          <p:cNvSpPr txBox="1"/>
          <p:nvPr/>
        </p:nvSpPr>
        <p:spPr>
          <a:xfrm>
            <a:off x="14172975" y="9841650"/>
            <a:ext cx="43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F05B5B"/>
                </a:solidFill>
              </a:rPr>
              <a:t>T1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515</Words>
  <Application>Microsoft Office PowerPoint</Application>
  <PresentationFormat>Custom</PresentationFormat>
  <Paragraphs>134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docs-Century Gothic</vt:lpstr>
      <vt:lpstr>Century Gothic</vt:lpstr>
      <vt:lpstr>Calibri</vt:lpstr>
      <vt:lpstr>Arial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Phillipa Fisher</dc:creator>
  <cp:lastModifiedBy>Office at SJF</cp:lastModifiedBy>
  <cp:revision>4</cp:revision>
  <dcterms:modified xsi:type="dcterms:W3CDTF">2024-04-16T07:20:58Z</dcterms:modified>
</cp:coreProperties>
</file>